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369" r:id="rId2"/>
    <p:sldId id="497" r:id="rId3"/>
    <p:sldId id="502" r:id="rId4"/>
    <p:sldId id="503" r:id="rId5"/>
    <p:sldId id="511" r:id="rId6"/>
    <p:sldId id="512" r:id="rId7"/>
    <p:sldId id="513" r:id="rId8"/>
    <p:sldId id="476" r:id="rId9"/>
    <p:sldId id="492" r:id="rId10"/>
    <p:sldId id="481" r:id="rId11"/>
    <p:sldId id="515" r:id="rId12"/>
    <p:sldId id="504" r:id="rId13"/>
    <p:sldId id="514" r:id="rId14"/>
    <p:sldId id="510" r:id="rId15"/>
    <p:sldId id="506" r:id="rId16"/>
    <p:sldId id="505" r:id="rId17"/>
    <p:sldId id="498" r:id="rId18"/>
    <p:sldId id="403" r:id="rId19"/>
    <p:sldId id="402" r:id="rId20"/>
    <p:sldId id="462" r:id="rId21"/>
    <p:sldId id="401" r:id="rId22"/>
    <p:sldId id="463" r:id="rId23"/>
    <p:sldId id="488" r:id="rId24"/>
    <p:sldId id="487" r:id="rId25"/>
    <p:sldId id="296" r:id="rId26"/>
    <p:sldId id="489" r:id="rId27"/>
    <p:sldId id="300" r:id="rId28"/>
    <p:sldId id="302" r:id="rId29"/>
    <p:sldId id="491" r:id="rId30"/>
    <p:sldId id="490" r:id="rId31"/>
    <p:sldId id="483" r:id="rId32"/>
    <p:sldId id="501" r:id="rId33"/>
    <p:sldId id="304" r:id="rId34"/>
    <p:sldId id="453" r:id="rId35"/>
    <p:sldId id="454" r:id="rId3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FB5"/>
    <a:srgbClr val="A5E3F9"/>
    <a:srgbClr val="81D8F7"/>
    <a:srgbClr val="B99FC9"/>
    <a:srgbClr val="CC99FF"/>
    <a:srgbClr val="ADF5FD"/>
    <a:srgbClr val="81BD6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82047" autoAdjust="0"/>
  </p:normalViewPr>
  <p:slideViewPr>
    <p:cSldViewPr snapToGrid="0">
      <p:cViewPr varScale="1">
        <p:scale>
          <a:sx n="74" d="100"/>
          <a:sy n="74" d="100"/>
        </p:scale>
        <p:origin x="94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B737D4E9-F6CE-47C1-A36C-03719584625F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B7DFE740-A021-45B4-BEC2-6F02A1F3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FE740-A021-45B4-BEC2-6F02A1F334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5E3F9"/>
            </a:gs>
            <a:gs pos="0">
              <a:schemeClr val="accent5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jp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014" y="357777"/>
            <a:ext cx="8263246" cy="3584833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به نام  خدا</a:t>
            </a:r>
            <a:b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هفته پژوهش و فناوری گرامی باد</a:t>
            </a:r>
            <a:r>
              <a:rPr lang="fa-IR" sz="4000" b="1" dirty="0">
                <a:solidFill>
                  <a:srgbClr val="FF0000"/>
                </a:solidFill>
                <a:cs typeface="2  Zar" pitchFamily="2" charset="-78"/>
              </a:rPr>
              <a:t/>
            </a:r>
            <a:br>
              <a:rPr lang="fa-IR" sz="4000" b="1" dirty="0">
                <a:solidFill>
                  <a:srgbClr val="FF0000"/>
                </a:solidFill>
                <a:cs typeface="2  Zar" pitchFamily="2" charset="-78"/>
              </a:rPr>
            </a:br>
            <a:r>
              <a:rPr lang="fa-IR" sz="4000" b="1" dirty="0">
                <a:solidFill>
                  <a:srgbClr val="FF0000"/>
                </a:solidFill>
                <a:cs typeface="2  Zar" pitchFamily="2" charset="-78"/>
              </a:rPr>
              <a:t/>
            </a:r>
            <a:br>
              <a:rPr lang="fa-IR" sz="4000" b="1" dirty="0">
                <a:solidFill>
                  <a:srgbClr val="FF0000"/>
                </a:solidFill>
                <a:cs typeface="2  Zar" pitchFamily="2" charset="-78"/>
              </a:rPr>
            </a:br>
            <a:r>
              <a:rPr lang="fa-IR" sz="2800" cap="none" dirty="0">
                <a:ln w="0"/>
                <a:solidFill>
                  <a:srgbClr val="002060"/>
                </a:solidFill>
                <a:cs typeface="B Titr" panose="00000700000000000000" pitchFamily="2" charset="-78"/>
              </a:rPr>
              <a:t>خلاصه گزارش عملکرد یک‌ساله</a:t>
            </a:r>
            <a:r>
              <a:rPr lang="en-US" sz="2800" cap="none" dirty="0">
                <a:ln w="0"/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2800" cap="none" dirty="0">
                <a:ln w="0"/>
                <a:solidFill>
                  <a:srgbClr val="002060"/>
                </a:solidFill>
                <a:cs typeface="B Titr" panose="00000700000000000000" pitchFamily="2" charset="-78"/>
              </a:rPr>
              <a:t>حوزه پژوهش و فناوری</a:t>
            </a:r>
            <a:r>
              <a:rPr lang="en-US" sz="2800" cap="none" dirty="0">
                <a:ln w="0"/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2800" cap="none" dirty="0">
                <a:ln w="0"/>
                <a:solidFill>
                  <a:srgbClr val="002060"/>
                </a:solidFill>
                <a:cs typeface="B Titr" panose="00000700000000000000" pitchFamily="2" charset="-78"/>
              </a:rPr>
              <a:t>در دانشگاه گنبدکاووس</a:t>
            </a:r>
            <a:r>
              <a:rPr lang="fa-IR" sz="2800" b="1" dirty="0">
                <a:solidFill>
                  <a:srgbClr val="FF0000"/>
                </a:solidFill>
                <a:cs typeface="2  Zar" pitchFamily="2" charset="-78"/>
              </a:rPr>
              <a:t/>
            </a:r>
            <a:br>
              <a:rPr lang="fa-IR" sz="2800" b="1" dirty="0">
                <a:solidFill>
                  <a:srgbClr val="FF0000"/>
                </a:solidFill>
                <a:cs typeface="2  Zar" pitchFamily="2" charset="-78"/>
              </a:rPr>
            </a:br>
            <a:endParaRPr lang="fa-IR" sz="24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" y="-52295"/>
            <a:ext cx="1297476" cy="182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598" y="4606566"/>
            <a:ext cx="7772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a-IR" sz="2000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هدف پژوهش دو چیز است:</a:t>
            </a:r>
            <a:r>
              <a:rPr lang="fa-IR" sz="2000" b="1" dirty="0">
                <a:solidFill>
                  <a:srgbClr val="002060"/>
                </a:solidFill>
                <a:cs typeface="B Zar" panose="00000400000000000000" pitchFamily="2" charset="-78"/>
              </a:rPr>
              <a:t/>
            </a:r>
            <a:br>
              <a:rPr lang="fa-IR" sz="2000" b="1" dirty="0">
                <a:solidFill>
                  <a:srgbClr val="002060"/>
                </a:solidFill>
                <a:cs typeface="B Zar" panose="00000400000000000000" pitchFamily="2" charset="-78"/>
              </a:rPr>
            </a:br>
            <a:r>
              <a:rPr lang="fa-IR" sz="2000" b="1" dirty="0">
                <a:solidFill>
                  <a:srgbClr val="002060"/>
                </a:solidFill>
                <a:cs typeface="B Zar" panose="00000400000000000000" pitchFamily="2" charset="-78"/>
              </a:rPr>
              <a:t> - یکی رسیدن به مرجعیّت علمی و حضور در جمع سرآمدان علم و فنّاوری،</a:t>
            </a:r>
            <a:br>
              <a:rPr lang="fa-IR" sz="2000" b="1" dirty="0">
                <a:solidFill>
                  <a:srgbClr val="002060"/>
                </a:solidFill>
                <a:cs typeface="B Zar" panose="00000400000000000000" pitchFamily="2" charset="-78"/>
              </a:rPr>
            </a:br>
            <a:r>
              <a:rPr lang="fa-IR" sz="2000" b="1" dirty="0">
                <a:solidFill>
                  <a:srgbClr val="002060"/>
                </a:solidFill>
                <a:cs typeface="B Zar" panose="00000400000000000000" pitchFamily="2" charset="-78"/>
              </a:rPr>
              <a:t> - دوّم حلّ مسائل کنونی و آینده‌ی کشور</a:t>
            </a:r>
          </a:p>
          <a:p>
            <a:pPr algn="ctr">
              <a:spcBef>
                <a:spcPts val="1800"/>
              </a:spcBef>
            </a:pP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بیانات مقام معظم رهبری حضرت آیت الله العظمی خامنه ای  (مدّظله العالی)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1397/03/20</a:t>
            </a:r>
            <a:endParaRPr lang="en-US" sz="24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25543" r="27779" b="21831"/>
          <a:stretch/>
        </p:blipFill>
        <p:spPr>
          <a:xfrm>
            <a:off x="679635" y="4163929"/>
            <a:ext cx="341544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7" y="1596980"/>
            <a:ext cx="11061319" cy="2987899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تجهیز و راه اندازی شبکه دانشکده و خوابگاه آزادشهر بر بستر اکانتینگ؛</a:t>
            </a:r>
          </a:p>
          <a:p>
            <a:pPr algn="just" rtl="1"/>
            <a:r>
              <a:rPr lang="fa-IR" sz="3400" dirty="0">
                <a:solidFill>
                  <a:srgbClr val="FF0000"/>
                </a:solidFill>
                <a:cs typeface="B Titr" panose="00000700000000000000" pitchFamily="2" charset="-78"/>
              </a:rPr>
              <a:t>راه اندازی نرم افزار جدید(آذرسا) کتابخانه عمومی دانشگاه؛</a:t>
            </a:r>
          </a:p>
          <a:p>
            <a:pPr algn="just" rtl="1"/>
            <a:r>
              <a:rPr lang="fa-IR" sz="3400" dirty="0">
                <a:solidFill>
                  <a:srgbClr val="00B050"/>
                </a:solidFill>
                <a:cs typeface="B Titr" panose="00000700000000000000" pitchFamily="2" charset="-78"/>
              </a:rPr>
              <a:t>افزایش پهنای باند اینترنت دانشگاه از 70 مگابایت به 100 مگابایت</a:t>
            </a:r>
            <a:r>
              <a:rPr lang="fa-IR" sz="3400" dirty="0" smtClean="0">
                <a:solidFill>
                  <a:srgbClr val="00B050"/>
                </a:solidFill>
                <a:cs typeface="B Titr" panose="00000700000000000000" pitchFamily="2" charset="-78"/>
              </a:rPr>
              <a:t>؛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4717" y="4573171"/>
            <a:ext cx="5324596" cy="232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رفع مشکلات سخت افزاری اعضای هیئت علمی،همکاران و کارگاه ها و آزمایشگاه های دانشگاه؛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رفع مشکلات نرم افزاری و شبکه اعضای هیئت علمی،همکاران و کارگاه ها و آزمایشگاه های دانشگاه؛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رفع مشکلات نرم افزاری و مشاوره سخت افزاری دانشجویان در ترم جاری و گذشته؛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عیب یابی و رفع مشکلات سخت افزاری و نصب سیستم عامل و راه اندازی کامپیوترهای مرکز کامپیوتر؛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بررسی و گزارش مشکلات ویدئو پروژکتورهای دانشکده ها؛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شرکت در کارگاه های آموزشی مختلف برگزار شده از سوی وزارت عتف؛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برگزاری و پوشش همایش ها و جلسات متعدد به صورت مجازی؛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آموزش های مستمر به همکاران در حوزه ی سازمانی جدید؛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8996" y="4312693"/>
            <a:ext cx="5313352" cy="2539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00" dirty="0" smtClean="0">
                <a:cs typeface="B Titr" panose="00000700000000000000" pitchFamily="2" charset="-78"/>
              </a:rPr>
              <a:t>دفع حملات متعدد سایبری و باج افزاری به سرورهای یکپارچه دانشگاه و رایانه های </a:t>
            </a:r>
            <a:r>
              <a:rPr lang="fa-IR" sz="2300" smtClean="0">
                <a:cs typeface="B Titr" panose="00000700000000000000" pitchFamily="2" charset="-78"/>
              </a:rPr>
              <a:t>همکاران؛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a-IR" sz="23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00" dirty="0" smtClean="0">
                <a:cs typeface="B Titr" panose="00000700000000000000" pitchFamily="2" charset="-78"/>
              </a:rPr>
              <a:t>آپدیت کلیه ی قسمت های سامانه بر اساس استاندارد های افتا (امنیت فضای تولید و تبادل اطلاعات)؛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00" dirty="0" smtClean="0">
                <a:cs typeface="B Titr" panose="00000700000000000000" pitchFamily="2" charset="-78"/>
              </a:rPr>
              <a:t>ارتقا سخت افزاری و نرم افزاری کامپیوترهای سایت مرکزی دانشگاه؛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00" dirty="0" smtClean="0">
                <a:cs typeface="B Titr" panose="00000700000000000000" pitchFamily="2" charset="-78"/>
              </a:rPr>
              <a:t>ارتقا سخت افزاری و نرم افزاری کامپیوترهای سایت دانشکده آزادشهر؛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7939" y="491889"/>
            <a:ext cx="11732654" cy="1014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فناوری اطلاعات و خدمات رایانه ای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6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6" y="1215975"/>
            <a:ext cx="11061319" cy="2460101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برگزاری کارگاه های مهارت آموزی مختلف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پیگیری  احداث مرکز رشد دانشگاه </a:t>
            </a:r>
          </a:p>
          <a:p>
            <a:pPr algn="just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حضور در نمایشگاه های هفته پژوهش</a:t>
            </a:r>
          </a:p>
          <a:p>
            <a:pPr marL="0" lvl="0" indent="0"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      تدوین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آیین نامه های مرتبط با هسته های 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فناور</a:t>
            </a:r>
            <a:endParaRPr lang="fa-IR" sz="2800" dirty="0" smtClean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8996" y="5363570"/>
            <a:ext cx="5313352" cy="1488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a-IR" sz="2300" dirty="0" smtClean="0">
              <a:cs typeface="B Titr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3057" y="321192"/>
            <a:ext cx="11732654" cy="9274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کارآفرینی و ارتباط با صنعت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" y="818289"/>
            <a:ext cx="1810128" cy="267669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08" y="2156635"/>
            <a:ext cx="1505218" cy="166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4" y="1439589"/>
            <a:ext cx="2010545" cy="16513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7931" y="3727417"/>
            <a:ext cx="11732654" cy="1014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آموزش های آزاد و مجازی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5F4E950-F652-4A2C-AF17-7A3AAC1E6B31}"/>
              </a:ext>
            </a:extLst>
          </p:cNvPr>
          <p:cNvSpPr txBox="1">
            <a:spLocks/>
          </p:cNvSpPr>
          <p:nvPr/>
        </p:nvSpPr>
        <p:spPr>
          <a:xfrm>
            <a:off x="2962141" y="4499388"/>
            <a:ext cx="8641158" cy="18892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انعقاد تفاهم نامه با مرکز فنی حرفه ای شهرستان گنبدکاووس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برگزاری دوره های مهارت آموزی همچون </a:t>
            </a:r>
            <a:r>
              <a:rPr lang="en-US" sz="20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Icdl</a:t>
            </a:r>
            <a:r>
              <a:rPr lang="en-US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(مهارت های هفتگانه کامپیوتر)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برگزاری کارگاه آموزش مونتاژ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کاربرق 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با طرح ویژه اداره </a:t>
            </a:r>
            <a:endParaRPr lang="fa-IR" sz="20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ایجاد تفاهم نامه با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آموزشگاه بهاران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برای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همکاری در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 زمینه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کلاس های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آموزشی</a:t>
            </a:r>
          </a:p>
          <a:p>
            <a:pPr marL="457200" indent="-457200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برقراری لینک های مختلف جهت همایش ها و کارگاه و کرسی های علمی ترویجی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CD2CB4-1F15-19B0-8F1A-579F9A4BB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" y="4167244"/>
            <a:ext cx="2508765" cy="1771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F06E51-984B-4A9D-BB9A-1DC590C23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26" y="4615454"/>
            <a:ext cx="1327490" cy="187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01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869" y="3348865"/>
            <a:ext cx="4218427" cy="257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4519" y="307008"/>
            <a:ext cx="8146842" cy="2586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پرداخت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تشویقی مقالات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سال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1402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اعضای هیأت علمی به مبلغ 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684/896/292 ریال</a:t>
            </a:r>
            <a:endParaRPr lang="fa-IR" sz="20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پرداخت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گرنت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سال 1402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اعضای هیأت علمی به مبلغ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8/070/724/000 ریال</a:t>
            </a:r>
          </a:p>
          <a:p>
            <a:pPr algn="ctr" rtl="1"/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پرداخت گرنت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سال 1403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اعضای هیأت علمی به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مبلغ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10/467/085/000 ریال </a:t>
            </a:r>
          </a:p>
          <a:p>
            <a:pPr algn="ctr" rtl="1"/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پرداخت تشویقی مقالات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سال 1403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اعضای هیأت علمی به مبلغ 745/154/157</a:t>
            </a:r>
            <a:r>
              <a:rPr lang="fa-IR" sz="2000" b="1" dirty="0" smtClean="0">
                <a:solidFill>
                  <a:schemeClr val="bg1"/>
                </a:solidFill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ریال </a:t>
            </a:r>
          </a:p>
          <a:p>
            <a:pPr algn="ctr" rtl="1"/>
            <a:endParaRPr 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93" y="3810681"/>
            <a:ext cx="6787438" cy="1651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افزایش مبلغ گرنت اعضای هیات علمی از 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4500000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ریال در سال 1402  به 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6/000/000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ریال و به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7/500/000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ریال به ازاء هر امتیاز فعالیت پژوهشی </a:t>
            </a:r>
          </a:p>
        </p:txBody>
      </p:sp>
    </p:spTree>
    <p:extLst>
      <p:ext uri="{BB962C8B-B14F-4D97-AF65-F5344CB8AC3E}">
        <p14:creationId xmlns:p14="http://schemas.microsoft.com/office/powerpoint/2010/main" val="30933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67939" y="772051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(جایگاه استنادی دانشگاه</a:t>
            </a:r>
            <a:r>
              <a:rPr lang="en-US" sz="2800" b="1" dirty="0">
                <a:solidFill>
                  <a:srgbClr val="FF0000"/>
                </a:solidFill>
                <a:cs typeface="B Titr" panose="00000700000000000000" pitchFamily="2" charset="-78"/>
              </a:rPr>
              <a:t>ISC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pPr algn="ct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1401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4928444"/>
            <a:ext cx="7400741" cy="1397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09" y="1814498"/>
            <a:ext cx="7723267" cy="2919660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4657" r="2412"/>
          <a:stretch/>
        </p:blipFill>
        <p:spPr>
          <a:xfrm>
            <a:off x="7516650" y="2329583"/>
            <a:ext cx="4576612" cy="3259848"/>
          </a:xfrm>
        </p:spPr>
      </p:pic>
    </p:spTree>
    <p:extLst>
      <p:ext uri="{BB962C8B-B14F-4D97-AF65-F5344CB8AC3E}">
        <p14:creationId xmlns:p14="http://schemas.microsoft.com/office/powerpoint/2010/main" val="7697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22400" y="452610"/>
            <a:ext cx="9847922" cy="1049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2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86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fa-IR" sz="4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fa-IR" sz="4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7200" dirty="0">
                <a:solidFill>
                  <a:srgbClr val="002060"/>
                </a:solidFill>
                <a:cs typeface="B Titr" panose="00000700000000000000" pitchFamily="2" charset="-78"/>
              </a:rPr>
              <a:t>رتبه 81 بین 156 موسسه در سامانه علم سنجی اعضای هیأت علمی دانشگاه ها –</a:t>
            </a:r>
            <a:r>
              <a:rPr lang="fa-IR" sz="80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8000" dirty="0">
                <a:solidFill>
                  <a:srgbClr val="FF0000"/>
                </a:solidFill>
                <a:cs typeface="B Titr" panose="00000700000000000000" pitchFamily="2" charset="-78"/>
              </a:rPr>
              <a:t>مپفا</a:t>
            </a:r>
            <a:r>
              <a:rPr lang="fa-IR" sz="80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7200" dirty="0">
                <a:solidFill>
                  <a:srgbClr val="002060"/>
                </a:solidFill>
                <a:cs typeface="B Titr" panose="00000700000000000000" pitchFamily="2" charset="-78"/>
              </a:rPr>
              <a:t>(مدیریت پژوهش و فناوری </a:t>
            </a:r>
            <a:r>
              <a:rPr lang="fa-IR" sz="7200" dirty="0" smtClean="0">
                <a:solidFill>
                  <a:srgbClr val="002060"/>
                </a:solidFill>
                <a:cs typeface="B Titr" panose="00000700000000000000" pitchFamily="2" charset="-78"/>
              </a:rPr>
              <a:t>ایران</a:t>
            </a:r>
            <a:r>
              <a:rPr lang="en-US" sz="72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7200" dirty="0" smtClean="0">
                <a:solidFill>
                  <a:srgbClr val="002060"/>
                </a:solidFill>
                <a:cs typeface="B Titr" panose="00000700000000000000" pitchFamily="2" charset="-78"/>
              </a:rPr>
              <a:t>)</a:t>
            </a:r>
            <a:endParaRPr lang="en-US" sz="72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 rtl="1">
              <a:buFont typeface="Wingdings 3" panose="05040102010807070707" pitchFamily="18" charset="2"/>
              <a:buNone/>
            </a:pP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3" y="1762126"/>
            <a:ext cx="9208880" cy="40234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269" y="4874197"/>
            <a:ext cx="8075054" cy="18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848" y="272813"/>
            <a:ext cx="8552926" cy="4787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769" y="5279595"/>
            <a:ext cx="8463943" cy="1378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بررسی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بالغ بر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57پرونده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پایه تشویقی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84پایه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تشویقی) و ارسال به هیات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ممیزه</a:t>
            </a:r>
          </a:p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35 منجر به صدور حکم</a:t>
            </a:r>
            <a:endParaRPr lang="fa-IR" sz="20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5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13432" y="14117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5153" y="1043216"/>
            <a:ext cx="4016513" cy="2493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دانشکده کشاورزی و منابع طبیعی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تعداد عضو هیات علمی:  </a:t>
            </a:r>
            <a:r>
              <a:rPr lang="fa-IR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48  نفر</a:t>
            </a:r>
          </a:p>
          <a:p>
            <a:pPr algn="r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تعداد دانشجو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کارشناسی: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131 نفر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تحصیلات تکمیلی: 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126 نفر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9785" y="2399269"/>
            <a:ext cx="4276562" cy="274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علوم پایه و فنی مهندسی مینودشت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تعداد عضو هیات علمی: 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41 نفر</a:t>
            </a:r>
          </a:p>
          <a:p>
            <a:pPr algn="r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تعداد دانشجو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کارشناسی: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572 نفر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تحصیلات تکمیلی: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137 نفر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5449" y="480487"/>
            <a:ext cx="3837189" cy="2259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دانشکده علوم انسانی و آزادشهر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تعداد عضو هیات علمی:  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40 نفر</a:t>
            </a:r>
          </a:p>
          <a:p>
            <a:pPr algn="r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تعداد دانشجو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کارشناسی: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1142 نفر</a:t>
            </a: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تحصیلات تکمیلی: </a:t>
            </a:r>
            <a:r>
              <a:rPr lang="fa-IR" sz="2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67 نفر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6478" y="3536960"/>
            <a:ext cx="5512138" cy="304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متوسط گرنت پرداختی:</a:t>
            </a: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میانگین </a:t>
            </a:r>
            <a:r>
              <a:rPr lang="fa-IR" b="1" dirty="0">
                <a:solidFill>
                  <a:schemeClr val="bg1"/>
                </a:solidFill>
                <a:cs typeface="B Mitra" panose="00000400000000000000" pitchFamily="2" charset="-78"/>
              </a:rPr>
              <a:t>مبلغ گرنت سال </a:t>
            </a:r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1401:    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70/413/780   ریال</a:t>
            </a:r>
            <a:endParaRPr lang="fa-IR" sz="2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میانگین </a:t>
            </a:r>
            <a:r>
              <a:rPr lang="fa-IR" b="1" dirty="0">
                <a:solidFill>
                  <a:schemeClr val="bg1"/>
                </a:solidFill>
                <a:cs typeface="B Mitra" panose="00000400000000000000" pitchFamily="2" charset="-78"/>
              </a:rPr>
              <a:t>مبلغ گرنت سال 1402 </a:t>
            </a:r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:    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92/748/000 ریال</a:t>
            </a:r>
          </a:p>
          <a:p>
            <a:pPr algn="ctr"/>
            <a:endParaRPr lang="fa-IR" sz="2000" b="1" dirty="0" smtClean="0">
              <a:solidFill>
                <a:srgbClr val="00B05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سهم برترین ها در سه سال گذشته:  </a:t>
            </a: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دانشکده کشاورزی و منابع طبیعی:    </a:t>
            </a:r>
            <a:r>
              <a:rPr lang="fa-IR" sz="24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53/33  درصد</a:t>
            </a:r>
            <a:endParaRPr lang="fa-IR" b="1" dirty="0" smtClean="0">
              <a:solidFill>
                <a:srgbClr val="FFFF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دانشکده علوم انسانی و آزادشهر:    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33/33   درصد </a:t>
            </a: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دانشکده علوم پایه و فنی مهندسی:   </a:t>
            </a:r>
            <a:r>
              <a:rPr lang="fa-IR" sz="20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13/33درصد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4902" y="2265305"/>
            <a:ext cx="11732654" cy="3889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55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با تشکر و سپاس فراوان </a:t>
            </a:r>
          </a:p>
          <a:p>
            <a:pPr algn="ctr"/>
            <a:r>
              <a:rPr lang="fa-IR" sz="5500" dirty="0" smtClean="0">
                <a:solidFill>
                  <a:srgbClr val="C00000"/>
                </a:solidFill>
                <a:cs typeface="B Titr" panose="00000700000000000000" pitchFamily="2" charset="-78"/>
              </a:rPr>
              <a:t>و </a:t>
            </a:r>
          </a:p>
          <a:p>
            <a:pPr algn="ctr"/>
            <a:r>
              <a:rPr lang="fa-IR" sz="5500" dirty="0" smtClean="0">
                <a:solidFill>
                  <a:srgbClr val="C00000"/>
                </a:solidFill>
                <a:cs typeface="B Titr" panose="00000700000000000000" pitchFamily="2" charset="-78"/>
              </a:rPr>
              <a:t>قدردانی از همه عزیزانی که در ارتقاء مجموعه نقش موثری داشته اند</a:t>
            </a:r>
            <a:endParaRPr lang="fa-IR" sz="55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88549" y="2947693"/>
            <a:ext cx="11732654" cy="1297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5500" dirty="0">
                <a:solidFill>
                  <a:srgbClr val="FF0000"/>
                </a:solidFill>
                <a:cs typeface="B Titr" panose="00000700000000000000" pitchFamily="2" charset="-78"/>
              </a:rPr>
              <a:t>پژوهشگران برتر دانشگاه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33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15993" y="257153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61" y="3344371"/>
            <a:ext cx="6668748" cy="1593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1" y="4947634"/>
            <a:ext cx="6668748" cy="17739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572" y="640374"/>
            <a:ext cx="7313568" cy="1429972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پژوهشگر یک درصد دنیا در سال 1402و 1403</a:t>
            </a:r>
            <a:endParaRPr lang="en-US" sz="32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44" y="2295543"/>
            <a:ext cx="3674826" cy="36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81" y="162685"/>
            <a:ext cx="11449095" cy="64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383" y="336780"/>
            <a:ext cx="4652565" cy="1051519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برگزیده برتر در حوزه  جشنواره های ملی و بین المللی </a:t>
            </a:r>
            <a:endParaRPr lang="en-US" sz="2000" dirty="0"/>
          </a:p>
        </p:txBody>
      </p:sp>
      <p:pic>
        <p:nvPicPr>
          <p:cNvPr id="2052" name="Picture 4" descr="http://profs.gonbad.ac.ir/Uploads/logos/rahm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06" y="2108050"/>
            <a:ext cx="1989372" cy="2015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ofs.gonbad.ac.ir/Uploads/logos/alijanpou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7" y="1933096"/>
            <a:ext cx="1750815" cy="1946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5892" y="2430586"/>
            <a:ext cx="451340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دکتر سید مهدی رحمتی</a:t>
            </a:r>
          </a:p>
          <a:p>
            <a:pPr algn="ctr" rtl="1">
              <a:lnSpc>
                <a:spcPct val="107000"/>
              </a:lnSpc>
            </a:pPr>
            <a:r>
              <a:rPr lang="fa-IR" b="1" dirty="0">
                <a:solidFill>
                  <a:srgbClr val="7030A0"/>
                </a:solidFill>
                <a:cs typeface="2  Nazanin" panose="00000400000000000000" pitchFamily="2" charset="-78"/>
              </a:rPr>
              <a:t>رتبه اول در بخش مقاله و بخش کرسی نظریه </a:t>
            </a:r>
            <a:r>
              <a:rPr lang="fa-IR" b="1" dirty="0" smtClean="0">
                <a:solidFill>
                  <a:srgbClr val="7030A0"/>
                </a:solidFill>
                <a:cs typeface="2  Nazanin" panose="00000400000000000000" pitchFamily="2" charset="-78"/>
              </a:rPr>
              <a:t>پردازی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6113" y="4961380"/>
            <a:ext cx="3497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آقای دکتر عزیزاله </a:t>
            </a:r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خرمالی</a:t>
            </a:r>
          </a:p>
          <a:p>
            <a:pPr algn="ctr" rtl="1"/>
            <a:endParaRPr lang="fa-IR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002060"/>
                </a:solidFill>
                <a:cs typeface="2  Nazanin" panose="00000400000000000000" pitchFamily="2" charset="-78"/>
              </a:rPr>
              <a:t>منتخب بنیاد </a:t>
            </a:r>
            <a:r>
              <a:rPr lang="fa-IR" b="1" dirty="0">
                <a:solidFill>
                  <a:srgbClr val="002060"/>
                </a:solidFill>
                <a:cs typeface="2  Nazanin" panose="00000400000000000000" pitchFamily="2" charset="-78"/>
              </a:rPr>
              <a:t>ملی نخبگان </a:t>
            </a:r>
            <a:endParaRPr lang="fa-IR" b="1" dirty="0" smtClean="0">
              <a:solidFill>
                <a:srgbClr val="002060"/>
              </a:solidFill>
              <a:cs typeface="2 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002060"/>
                </a:solidFill>
                <a:cs typeface="2  Nazanin" panose="00000400000000000000" pitchFamily="2" charset="-78"/>
              </a:rPr>
              <a:t>(</a:t>
            </a:r>
            <a:r>
              <a:rPr lang="fa-IR" b="1" dirty="0">
                <a:solidFill>
                  <a:srgbClr val="002060"/>
                </a:solidFill>
                <a:cs typeface="2  Nazanin" panose="00000400000000000000" pitchFamily="2" charset="-78"/>
              </a:rPr>
              <a:t>جایزه بزرگ  دکتر کاظم آشتیانی)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392" y="4758575"/>
            <a:ext cx="1825000" cy="1882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161752" y="2282405"/>
            <a:ext cx="451340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endParaRPr lang="fa-IR" b="1" dirty="0" smtClean="0">
              <a:solidFill>
                <a:srgbClr val="7030A0"/>
              </a:solidFill>
              <a:cs typeface="2  Nazanin" panose="00000400000000000000" pitchFamily="2" charset="-78"/>
            </a:endParaRPr>
          </a:p>
          <a:p>
            <a:pPr marL="285750" indent="-285750" algn="ctr" rt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دکتر سکینه علی جان پور</a:t>
            </a:r>
          </a:p>
          <a:p>
            <a:pPr algn="ctr" rtl="1">
              <a:lnSpc>
                <a:spcPct val="107000"/>
              </a:lnSpc>
            </a:pPr>
            <a:r>
              <a:rPr lang="fa-IR" b="1" dirty="0">
                <a:solidFill>
                  <a:schemeClr val="accent4">
                    <a:lumMod val="50000"/>
                  </a:schemeClr>
                </a:solidFill>
                <a:cs typeface="2  Nazanin" panose="00000400000000000000" pitchFamily="2" charset="-78"/>
              </a:rPr>
              <a:t>برگزیده کتاب</a:t>
            </a:r>
            <a:r>
              <a:rPr lang="fa-IR" b="1" dirty="0" smtClean="0">
                <a:solidFill>
                  <a:srgbClr val="7030A0"/>
                </a:solidFill>
                <a:cs typeface="2  Nazanin" panose="00000400000000000000" pitchFamily="2" charset="-78"/>
              </a:rPr>
              <a:t> 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5623" y="1444849"/>
            <a:ext cx="5962918" cy="5935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برگزیدگان جشنواهر علمی شهید چمران (ره) در استان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95" y="502383"/>
            <a:ext cx="1983860" cy="17678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8730" y="582032"/>
            <a:ext cx="6678605" cy="10705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endParaRPr lang="fa-IR" cap="none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itchFamily="2" charset="-78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6103"/>
          <a:stretch>
            <a:fillRect/>
          </a:stretch>
        </p:blipFill>
        <p:spPr>
          <a:xfrm>
            <a:off x="581870" y="2186241"/>
            <a:ext cx="2852426" cy="315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242321" y="2195577"/>
            <a:ext cx="7098095" cy="31822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chemeClr val="bg1"/>
                </a:solidFill>
                <a:cs typeface="B Tabassom" panose="00000400000000000000" pitchFamily="2" charset="-78"/>
              </a:rPr>
              <a:t>چهره سال ادبیات طنز به انتخاب حوزه هنری کشور در سال 1402</a:t>
            </a:r>
            <a:br>
              <a:rPr lang="fa-IR" dirty="0" smtClean="0">
                <a:solidFill>
                  <a:schemeClr val="bg1"/>
                </a:solidFill>
                <a:cs typeface="B Tabassom" panose="000004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Tabassom" panose="00000400000000000000" pitchFamily="2" charset="-78"/>
              </a:rPr>
              <a:t>دریافت نشان ملی هدهد سفید از نهاد کتابخانه های کل کشور و وزارت ارشاد سال 1402</a:t>
            </a:r>
            <a:br>
              <a:rPr lang="fa-IR" dirty="0" smtClean="0">
                <a:solidFill>
                  <a:schemeClr val="bg1"/>
                </a:solidFill>
                <a:cs typeface="B Tabassom" panose="000004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Tabassom" panose="00000400000000000000" pitchFamily="2" charset="-78"/>
              </a:rPr>
              <a:t>کتاب سال استان کردستان برای کتاب آبنبات نارگیلی سال 1402</a:t>
            </a:r>
            <a:r>
              <a:rPr lang="fa-IR" dirty="0" smtClean="0">
                <a:cs typeface="B Tabassom" panose="00000400000000000000" pitchFamily="2" charset="-78"/>
              </a:rPr>
              <a:t/>
            </a:r>
            <a:br>
              <a:rPr lang="fa-IR" dirty="0" smtClean="0">
                <a:cs typeface="B Tabassom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abassom" panose="00000400000000000000" pitchFamily="2" charset="-78"/>
              </a:rPr>
              <a:t>برگزیده جشنواره ملی حماسی 1403</a:t>
            </a:r>
            <a:br>
              <a:rPr lang="fa-IR" dirty="0" smtClean="0">
                <a:solidFill>
                  <a:srgbClr val="FF0000"/>
                </a:solidFill>
                <a:cs typeface="B Tabassom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abassom" panose="00000400000000000000" pitchFamily="2" charset="-78"/>
              </a:rPr>
              <a:t>انتشار کتاب آبنبات لیمویی 1403</a:t>
            </a:r>
            <a:br>
              <a:rPr lang="fa-IR" dirty="0" smtClean="0">
                <a:solidFill>
                  <a:srgbClr val="FF0000"/>
                </a:solidFill>
                <a:cs typeface="B Tabassom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abassom" panose="00000400000000000000" pitchFamily="2" charset="-78"/>
              </a:rPr>
              <a:t>انتخاب به عنوان یکی از پرمخاطبترین نویسنده‎‌ها در پلتفرم‌های طاقچه و فیدیبو 1403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556757" y="612015"/>
            <a:ext cx="7661198" cy="30259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343955" y="612015"/>
            <a:ext cx="6676624" cy="9004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400" dirty="0" smtClean="0">
                <a:solidFill>
                  <a:srgbClr val="FF0000"/>
                </a:solidFill>
                <a:cs typeface="B Tabassom" panose="00000400000000000000" pitchFamily="2" charset="-78"/>
              </a:rPr>
              <a:t>پژوهشگر برتر سال در حوزه فرهنگی و هنری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" y="1838994"/>
            <a:ext cx="7691549" cy="498547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55681" y="3043886"/>
            <a:ext cx="4597423" cy="10644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کشف و معرفی یک گونه جدید دیاتومه به دنیای علم </a:t>
            </a:r>
            <a:endParaRPr lang="fa-IR" sz="1600" b="1" dirty="0" smtClean="0">
              <a:solidFill>
                <a:schemeClr val="bg1"/>
              </a:solidFill>
            </a:endParaRPr>
          </a:p>
          <a:p>
            <a:pPr algn="ctr"/>
            <a:r>
              <a:rPr lang="fa-IR" sz="1600" b="1" dirty="0" smtClean="0">
                <a:solidFill>
                  <a:schemeClr val="bg1"/>
                </a:solidFill>
              </a:rPr>
              <a:t>توسط خانم دکتر جمیله پناهی میرزا حسنلو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07595" y="456571"/>
            <a:ext cx="5164428" cy="8570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پژوهشگر برتر دانشگاه در بخش اختراعات و اکتشافات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984" y="510516"/>
            <a:ext cx="5542869" cy="2514648"/>
          </a:xfrm>
        </p:spPr>
        <p:txBody>
          <a:bodyPr>
            <a:normAutofit/>
          </a:bodyPr>
          <a:lstStyle/>
          <a:p>
            <a:pPr algn="just" rtl="1"/>
            <a:endParaRPr lang="fa-IR" dirty="0"/>
          </a:p>
          <a:p>
            <a:pPr marL="0" indent="0" algn="ctr" rtl="1">
              <a:buNone/>
            </a:pPr>
            <a:r>
              <a:rPr lang="fa-IR" sz="3900" dirty="0">
                <a:solidFill>
                  <a:srgbClr val="7030A0"/>
                </a:solidFill>
                <a:cs typeface="2  Titr" panose="00000700000000000000" pitchFamily="2" charset="-78"/>
              </a:rPr>
              <a:t>پژوهشگر برتر استان</a:t>
            </a:r>
          </a:p>
          <a:p>
            <a:pPr algn="ctr" rtl="1"/>
            <a:r>
              <a:rPr lang="fa-IR" sz="2600" dirty="0">
                <a:solidFill>
                  <a:srgbClr val="7030A0"/>
                </a:solidFill>
                <a:cs typeface="2  Titr" panose="00000700000000000000" pitchFamily="2" charset="-78"/>
              </a:rPr>
              <a:t/>
            </a:r>
            <a:br>
              <a:rPr lang="fa-IR" sz="2600" dirty="0">
                <a:solidFill>
                  <a:srgbClr val="7030A0"/>
                </a:solidFill>
                <a:cs typeface="2  Titr" panose="00000700000000000000" pitchFamily="2" charset="-78"/>
              </a:rPr>
            </a:b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کسب رتبه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اول در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گروه علمی منابع طبیعی</a:t>
            </a:r>
          </a:p>
          <a:p>
            <a:pPr algn="just" rtl="1"/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2" name="Picture 2" descr="http://profs.gonbad.ac.ir/Uploads/logos/pati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15" y="2323980"/>
            <a:ext cx="2685997" cy="2648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98985" y="4636394"/>
            <a:ext cx="5542869" cy="171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استاد دکتر رحمان پاتیمار </a:t>
            </a:r>
          </a:p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شیلات</a:t>
            </a:r>
            <a:endParaRPr lang="fa-IR" sz="26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06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937" y="1146220"/>
            <a:ext cx="5402050" cy="1648496"/>
          </a:xfrm>
        </p:spPr>
        <p:txBody>
          <a:bodyPr>
            <a:normAutofit fontScale="55000" lnSpcReduction="20000"/>
          </a:bodyPr>
          <a:lstStyle/>
          <a:p>
            <a:pPr algn="just" rtl="1"/>
            <a:endParaRPr lang="fa-IR" dirty="0"/>
          </a:p>
          <a:p>
            <a:pPr marL="0" indent="0" algn="ctr" rtl="1">
              <a:buNone/>
            </a:pPr>
            <a:r>
              <a:rPr lang="fa-IR" sz="3900" dirty="0">
                <a:solidFill>
                  <a:srgbClr val="7030A0"/>
                </a:solidFill>
                <a:cs typeface="2  Titr" panose="00000700000000000000" pitchFamily="2" charset="-78"/>
              </a:rPr>
              <a:t>پژوهشگر برتر استان</a:t>
            </a:r>
          </a:p>
          <a:p>
            <a:pPr algn="ctr" rtl="1"/>
            <a:endParaRPr lang="fa-IR" sz="2600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کسب رتبه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اول در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گروه علمی علوم کشاورزی</a:t>
            </a:r>
          </a:p>
          <a:p>
            <a:pPr marL="0" indent="0" algn="r" rtl="1">
              <a:buNone/>
            </a:pPr>
            <a:r>
              <a:rPr lang="fa-IR" sz="2600" dirty="0">
                <a:solidFill>
                  <a:srgbClr val="7030A0"/>
                </a:solidFill>
                <a:cs typeface="2  Titr" panose="00000700000000000000" pitchFamily="2" charset="-78"/>
              </a:rPr>
              <a:t/>
            </a:r>
            <a:br>
              <a:rPr lang="fa-IR" sz="2600" dirty="0">
                <a:solidFill>
                  <a:srgbClr val="7030A0"/>
                </a:solidFill>
                <a:cs typeface="2  Titr" panose="00000700000000000000" pitchFamily="2" charset="-78"/>
              </a:rPr>
            </a:b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3" name="Picture 4" descr="http://profs.gonbad.ac.ir/Uploads/logos/sabou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6" y="2567860"/>
            <a:ext cx="2627703" cy="269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99267" y="3916791"/>
            <a:ext cx="5773391" cy="195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fa-IR" dirty="0" smtClean="0"/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استاد حسین صبوری</a:t>
            </a: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زراعت و تولیدات گیاهی</a:t>
            </a:r>
            <a:r>
              <a:rPr lang="fa-IR" sz="2600" dirty="0" smtClean="0">
                <a:solidFill>
                  <a:srgbClr val="7030A0"/>
                </a:solidFill>
                <a:cs typeface="2  Titr" panose="00000700000000000000" pitchFamily="2" charset="-78"/>
              </a:rPr>
              <a:t/>
            </a:r>
            <a:br>
              <a:rPr lang="fa-IR" sz="2600" dirty="0" smtClean="0">
                <a:solidFill>
                  <a:srgbClr val="7030A0"/>
                </a:solidFill>
                <a:cs typeface="2 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102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062" y="883920"/>
            <a:ext cx="5452717" cy="2295889"/>
          </a:xfrm>
        </p:spPr>
        <p:txBody>
          <a:bodyPr>
            <a:normAutofit lnSpcReduction="10000"/>
          </a:bodyPr>
          <a:lstStyle/>
          <a:p>
            <a:pPr algn="just" rtl="1"/>
            <a:endParaRPr lang="fa-IR" dirty="0"/>
          </a:p>
          <a:p>
            <a:pPr marL="0" indent="0" algn="ctr" rtl="1">
              <a:buNone/>
            </a:pPr>
            <a:r>
              <a:rPr lang="fa-IR" sz="3900" dirty="0">
                <a:solidFill>
                  <a:srgbClr val="7030A0"/>
                </a:solidFill>
                <a:cs typeface="2  Titr" panose="00000700000000000000" pitchFamily="2" charset="-78"/>
              </a:rPr>
              <a:t>پژوهشگر برتر استان</a:t>
            </a:r>
          </a:p>
          <a:p>
            <a:pPr algn="ctr" rtl="1"/>
            <a:endParaRPr lang="fa-IR" sz="2600" dirty="0">
              <a:cs typeface="B Titr" panose="00000700000000000000" pitchFamily="2" charset="-78"/>
            </a:endParaRPr>
          </a:p>
          <a:p>
            <a:pPr marL="0" lvl="0" indent="0" algn="r" rtl="1">
              <a:buClr>
                <a:prstClr val="white"/>
              </a:buClr>
              <a:buNone/>
            </a:pP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کسب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رتبه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اول در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گروه علمی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علوم پایه</a:t>
            </a:r>
            <a:endParaRPr lang="fa-IR" sz="26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5" y="2542594"/>
            <a:ext cx="3696237" cy="3849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04161" y="4301543"/>
            <a:ext cx="5452717" cy="175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fa-IR" dirty="0" smtClean="0"/>
          </a:p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آقای دکتر احمد شریف</a:t>
            </a:r>
          </a:p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ریاضی و آمار</a:t>
            </a:r>
          </a:p>
          <a:p>
            <a:pPr algn="just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41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062" y="883920"/>
            <a:ext cx="5452717" cy="2295889"/>
          </a:xfrm>
        </p:spPr>
        <p:txBody>
          <a:bodyPr>
            <a:normAutofit lnSpcReduction="10000"/>
          </a:bodyPr>
          <a:lstStyle/>
          <a:p>
            <a:pPr algn="just" rtl="1"/>
            <a:endParaRPr lang="fa-IR" dirty="0"/>
          </a:p>
          <a:p>
            <a:pPr marL="0" indent="0" algn="ctr" rtl="1">
              <a:buNone/>
            </a:pPr>
            <a:r>
              <a:rPr lang="fa-IR" sz="3900" dirty="0">
                <a:solidFill>
                  <a:srgbClr val="7030A0"/>
                </a:solidFill>
                <a:cs typeface="2  Titr" panose="00000700000000000000" pitchFamily="2" charset="-78"/>
              </a:rPr>
              <a:t>پژوهشگر برتر استان</a:t>
            </a:r>
          </a:p>
          <a:p>
            <a:pPr algn="ctr" rtl="1"/>
            <a:endParaRPr lang="fa-IR" sz="2600" dirty="0">
              <a:cs typeface="B Titr" panose="00000700000000000000" pitchFamily="2" charset="-78"/>
            </a:endParaRPr>
          </a:p>
          <a:p>
            <a:pPr marL="0" lvl="0" indent="0" algn="r" rtl="1">
              <a:buClr>
                <a:prstClr val="white"/>
              </a:buClr>
              <a:buNone/>
            </a:pP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کسب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رتبه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دوم در </a:t>
            </a:r>
            <a:r>
              <a:rPr lang="fa-IR" sz="2600" b="1" dirty="0">
                <a:solidFill>
                  <a:srgbClr val="7030A0"/>
                </a:solidFill>
                <a:cs typeface="B Titr" panose="00000700000000000000" pitchFamily="2" charset="-78"/>
              </a:rPr>
              <a:t>گروه علمی </a:t>
            </a:r>
            <a:r>
              <a:rPr lang="fa-IR" sz="26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علوم انسانی</a:t>
            </a:r>
            <a:endParaRPr lang="fa-IR" sz="26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33962" y="3962068"/>
            <a:ext cx="5452717" cy="175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fa-IR" dirty="0" smtClean="0"/>
          </a:p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آقای دکتر علی چوری</a:t>
            </a:r>
          </a:p>
          <a:p>
            <a:pPr marL="0" indent="0" algn="ctr" rtl="1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تربیت بدنی و علوم ورزشی</a:t>
            </a:r>
          </a:p>
          <a:p>
            <a:pPr algn="just" rtl="1"/>
            <a:endParaRPr lang="fa-IR" dirty="0"/>
          </a:p>
        </p:txBody>
      </p:sp>
      <p:pic>
        <p:nvPicPr>
          <p:cNvPr id="7" name="Picture 2" descr="http://profs.gonbad.ac.ir/Uploads/logos/choo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2" y="2451195"/>
            <a:ext cx="3449750" cy="3021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020" y="442083"/>
            <a:ext cx="5711520" cy="1221749"/>
          </a:xfrm>
        </p:spPr>
        <p:txBody>
          <a:bodyPr>
            <a:normAutofit/>
          </a:bodyPr>
          <a:lstStyle/>
          <a:p>
            <a:pPr algn="ctr" rt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fa-IR" b="1" cap="none" dirty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پژوهشگر </a:t>
            </a:r>
            <a:r>
              <a:rPr lang="fa-IR" b="1" cap="none" dirty="0" smtClean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برتر </a:t>
            </a:r>
            <a:r>
              <a:rPr lang="fa-IR" b="1" cap="none" dirty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دانشگاه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550" y="2478979"/>
            <a:ext cx="5987345" cy="172254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>
                <a:solidFill>
                  <a:srgbClr val="002060"/>
                </a:solidFill>
                <a:cs typeface="B Titr" panose="00000700000000000000" pitchFamily="2" charset="-78"/>
              </a:rPr>
              <a:t>جناب آقای دکتر </a:t>
            </a:r>
            <a:r>
              <a:rPr lang="fa-IR" sz="28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رحمان پاتیمار</a:t>
            </a:r>
            <a:endParaRPr lang="fa-IR" sz="2800" b="1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(عضو هیات علمی گروه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شیلات) </a:t>
            </a:r>
            <a:endParaRPr lang="fa-IR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47" y="1663832"/>
            <a:ext cx="3052293" cy="3673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25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734" y="2972873"/>
            <a:ext cx="4245381" cy="1632311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آقای دکتر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حسین آدینه</a:t>
            </a:r>
          </a:p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شیلات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4" y="2540038"/>
            <a:ext cx="2828602" cy="2817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67661" y="1340562"/>
            <a:ext cx="8534400" cy="1632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پژوهشگر برتر دانشکده علوم کشاورزی و منابع طبیعی</a:t>
            </a: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2400" dirty="0" smtClean="0">
                <a:cs typeface="B Titr" panose="00000700000000000000" pitchFamily="2" charset="-78"/>
              </a:rPr>
              <a:t>    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910" y="883920"/>
            <a:ext cx="6615094" cy="128788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پژوهشگر برتر دانشکده علوم پایه و فنی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مهندسی</a:t>
            </a: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2509601"/>
            <a:ext cx="2602451" cy="2616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89665" y="3173721"/>
            <a:ext cx="6615094" cy="128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سرکار خانم دکتر فاطمه باباکردی</a:t>
            </a: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0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044" y="1754450"/>
            <a:ext cx="5958443" cy="1272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8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تولید 186 مقاله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در مجلات علمی پژوهشی در سال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1401</a:t>
            </a:r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521" y="1759267"/>
            <a:ext cx="5958443" cy="1267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8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تولید 61 مقاله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در مجلات معتبر بین المللی در سال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1401</a:t>
            </a:r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67939" y="491889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(تولید محتوی)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8048" y="3547744"/>
            <a:ext cx="5958443" cy="1576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تولید 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109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مقاله در مجلات معتبر بین المللی درسال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1402</a:t>
            </a:r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44" y="3547744"/>
            <a:ext cx="5955971" cy="1576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تولید 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150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مقاله در مجلات علمی پژوهشی  درسال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1402</a:t>
            </a:r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04828" y="2593025"/>
            <a:ext cx="2542948" cy="1252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تولید  21  مقاله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en-US" sz="1400" b="1" dirty="0">
                <a:solidFill>
                  <a:srgbClr val="FF0000"/>
                </a:solidFill>
                <a:cs typeface="B Titr" panose="00000700000000000000" pitchFamily="2" charset="-78"/>
              </a:rPr>
              <a:t>JCR Q1</a:t>
            </a:r>
            <a:r>
              <a:rPr lang="fa-IR" sz="1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ctr" rtl="1"/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14مقاله</a:t>
            </a:r>
            <a:r>
              <a:rPr lang="fa-IR" sz="1400" dirty="0">
                <a:cs typeface="B Titr" panose="00000700000000000000" pitchFamily="2" charset="-78"/>
              </a:rPr>
              <a:t>   </a:t>
            </a:r>
            <a:r>
              <a:rPr lang="en-US" sz="1400" b="1" dirty="0">
                <a:solidFill>
                  <a:srgbClr val="FF0000"/>
                </a:solidFill>
                <a:cs typeface="B Titr" panose="00000700000000000000" pitchFamily="2" charset="-78"/>
              </a:rPr>
              <a:t>JCR Q2</a:t>
            </a:r>
            <a:r>
              <a:rPr lang="fa-IR" sz="1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4604826" y="4490778"/>
            <a:ext cx="2542949" cy="127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تولید  20  مقاله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en-US" sz="1400" b="1" dirty="0">
                <a:solidFill>
                  <a:srgbClr val="FF0000"/>
                </a:solidFill>
                <a:cs typeface="B Titr" panose="00000700000000000000" pitchFamily="2" charset="-78"/>
              </a:rPr>
              <a:t>JCR Q1</a:t>
            </a:r>
            <a:r>
              <a:rPr lang="fa-IR" sz="1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ctr" rtl="1"/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32 مقاله</a:t>
            </a:r>
            <a:r>
              <a:rPr lang="fa-IR" sz="1400" dirty="0">
                <a:cs typeface="B Titr" panose="00000700000000000000" pitchFamily="2" charset="-78"/>
              </a:rPr>
              <a:t>   </a:t>
            </a:r>
            <a:r>
              <a:rPr lang="en-US" sz="1400" b="1" dirty="0">
                <a:solidFill>
                  <a:srgbClr val="FF0000"/>
                </a:solidFill>
                <a:cs typeface="B Titr" panose="00000700000000000000" pitchFamily="2" charset="-78"/>
              </a:rPr>
              <a:t>JCR Q2</a:t>
            </a:r>
            <a:r>
              <a:rPr lang="fa-IR" sz="1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49044" y="5215944"/>
            <a:ext cx="3709115" cy="1520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کشاورزی و منابع طبیعی</a:t>
            </a:r>
            <a:r>
              <a:rPr lang="fa-IR" sz="1400" dirty="0" smtClean="0">
                <a:solidFill>
                  <a:srgbClr val="FF0000"/>
                </a:solidFill>
                <a:cs typeface="B Titr" panose="00000700000000000000" pitchFamily="2" charset="-78"/>
              </a:rPr>
              <a:t>: 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98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علوم انسانی: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77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علوم پایه: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7005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448" y="2532160"/>
            <a:ext cx="6053070" cy="1711429"/>
          </a:xfrm>
        </p:spPr>
        <p:txBody>
          <a:bodyPr/>
          <a:lstStyle/>
          <a:p>
            <a:pPr marL="0" indent="0" algn="just" rtl="1">
              <a:buNone/>
            </a:pP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آقای دکتر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حمیدرضا قزلسفلو</a:t>
            </a:r>
          </a:p>
          <a:p>
            <a:pPr marL="0" indent="0" algn="ct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علوم ورزشی و تربیت بدنی</a:t>
            </a:r>
          </a:p>
          <a:p>
            <a:pPr marL="0" indent="0" algn="just" rtl="1">
              <a:buNone/>
            </a:pP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" y="2120190"/>
            <a:ext cx="2946652" cy="280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67448" y="757708"/>
            <a:ext cx="5831983" cy="15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Wingdings 3" panose="05040102010807070707" pitchFamily="18" charset="2"/>
              <a:buNone/>
            </a:pPr>
            <a:endParaRPr lang="fa-IR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just" rtl="1">
              <a:buFont typeface="Wingdings 3" panose="05040102010807070707" pitchFamily="18" charset="2"/>
              <a:buNone/>
            </a:pPr>
            <a:endParaRPr lang="fa-IR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پژوهشگر برتر دانشکده علوم انسانی و علوم ورزشی</a:t>
            </a:r>
          </a:p>
          <a:p>
            <a:pPr marL="0" indent="0" algn="just" rtl="1">
              <a:buFont typeface="Wingdings 3" panose="05040102010807070707" pitchFamily="18" charset="2"/>
              <a:buNone/>
            </a:pP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  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8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76" y="391848"/>
            <a:ext cx="5442466" cy="1507067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نفرات برتر پژوهشی در بخش کارکنان</a:t>
            </a:r>
            <a:endParaRPr lang="fa-IR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043" y="2619176"/>
            <a:ext cx="5595197" cy="3436883"/>
          </a:xfrm>
        </p:spPr>
        <p:txBody>
          <a:bodyPr>
            <a:normAutofit fontScale="92500" lnSpcReduction="10000"/>
          </a:bodyPr>
          <a:lstStyle/>
          <a:p>
            <a:pPr algn="just" rtl="1"/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4800" b="1" dirty="0">
                <a:solidFill>
                  <a:srgbClr val="002060"/>
                </a:solidFill>
                <a:cs typeface="B Titr" panose="00000700000000000000" pitchFamily="2" charset="-78"/>
              </a:rPr>
              <a:t>آقای مهندس امام محمدنورقلی پور</a:t>
            </a:r>
            <a: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4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(قانون پیشگیری و مقابله با تقلب)</a:t>
            </a: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79" y="2354471"/>
            <a:ext cx="1455217" cy="161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67" y="1813193"/>
            <a:ext cx="3994674" cy="4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76" y="391848"/>
            <a:ext cx="5442466" cy="1507067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نفرات برتر پژوهشی در بخش کارکنان</a:t>
            </a:r>
            <a:endParaRPr lang="fa-IR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885446"/>
            <a:ext cx="5164428" cy="1166257"/>
          </a:xfrm>
        </p:spPr>
        <p:txBody>
          <a:bodyPr>
            <a:normAutofit fontScale="25000" lnSpcReduction="20000"/>
          </a:bodyPr>
          <a:lstStyle/>
          <a:p>
            <a:pPr algn="just" rtl="1"/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آقای مهندس سید اصغر حسینی</a:t>
            </a:r>
          </a:p>
          <a:p>
            <a:pPr marL="0" indent="0" algn="ctr" rtl="1">
              <a:buNone/>
            </a:pPr>
            <a:r>
              <a:rPr lang="fa-IR" sz="64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کارشناس آزمایشگاه مرکزی دانشگاه</a:t>
            </a:r>
            <a:endParaRPr lang="fa-IR" sz="32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029" name="Picture 5" descr="https://gonbad.ac.ir/Uploaded_Files/Images/image_164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60" y="3123957"/>
            <a:ext cx="1646177" cy="17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46260" y="1898915"/>
            <a:ext cx="4940764" cy="116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2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آقای دکتر ارسلان بهلکه</a:t>
            </a: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64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کارشناس آزمایشگاه شیلات دانشگاه</a:t>
            </a:r>
            <a:endParaRPr lang="fa-IR" sz="32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dirty="0" smtClean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45224" y="4696725"/>
            <a:ext cx="5754846" cy="116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2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جناب آقای مهندس امام محمد نورقلی</a:t>
            </a: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64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کارشناس حوزه پژوهشی </a:t>
            </a:r>
            <a:endParaRPr lang="fa-IR" sz="32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dirty="0" smtClean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4648304"/>
            <a:ext cx="1615928" cy="179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083" y="2983561"/>
            <a:ext cx="1819118" cy="17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44" y="-34650"/>
            <a:ext cx="4791293" cy="1507067"/>
          </a:xfrm>
        </p:spPr>
        <p:txBody>
          <a:bodyPr/>
          <a:lstStyle/>
          <a:p>
            <a:pPr algn="just" rtl="1"/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دانشجویان برتر پژوهشی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4" y="1441997"/>
            <a:ext cx="10135672" cy="4959083"/>
          </a:xfrm>
        </p:spPr>
        <p:txBody>
          <a:bodyPr>
            <a:normAutofit fontScale="25000" lnSpcReduction="20000"/>
          </a:bodyPr>
          <a:lstStyle/>
          <a:p>
            <a:pPr algn="just" rtl="1"/>
            <a:endParaRPr lang="fa-IR" sz="7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7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9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خانم حدیثه فرامرزی کوهسار</a:t>
            </a:r>
          </a:p>
          <a:p>
            <a:pPr marL="0" indent="0" algn="r" rtl="1">
              <a:buNone/>
            </a:pPr>
            <a:r>
              <a:rPr lang="fa-IR" sz="7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72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(دانشجوی  دکتراي تخصصي فیزیولوژی گياهان زراعي )</a:t>
            </a:r>
          </a:p>
          <a:p>
            <a:pPr algn="r" rtl="1"/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sz="42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9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آقای متین نادعلی</a:t>
            </a:r>
            <a:endParaRPr lang="fa-IR" sz="9600" b="1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72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72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7200" b="1" dirty="0">
                <a:solidFill>
                  <a:srgbClr val="FF0000"/>
                </a:solidFill>
                <a:cs typeface="B Titr" panose="00000700000000000000" pitchFamily="2" charset="-78"/>
              </a:rPr>
              <a:t> (دانشجوی کارشناسی </a:t>
            </a: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علوم ورزشی)</a:t>
            </a:r>
            <a:endParaRPr lang="fa-IR" sz="72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sz="29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sz="40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9600" b="1" dirty="0">
                <a:solidFill>
                  <a:srgbClr val="002060"/>
                </a:solidFill>
                <a:cs typeface="B Titr" panose="00000700000000000000" pitchFamily="2" charset="-78"/>
              </a:rPr>
              <a:t>خانم </a:t>
            </a:r>
            <a:r>
              <a:rPr lang="fa-IR" sz="9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مهین یادینی</a:t>
            </a:r>
            <a:endParaRPr lang="fa-IR" sz="9600" b="1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72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72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72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7200" b="1" dirty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کارشناسي زبان روسی</a:t>
            </a:r>
          </a:p>
          <a:p>
            <a:pPr marL="0" indent="0" algn="r" rtl="1">
              <a:buNone/>
            </a:pP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7200" b="1" dirty="0">
                <a:solidFill>
                  <a:srgbClr val="FF0000"/>
                </a:solidFill>
                <a:cs typeface="B Titr" panose="00000700000000000000" pitchFamily="2" charset="-78"/>
              </a:rPr>
              <a:t>کسب مقام سوم در المپیاد </a:t>
            </a:r>
            <a:endParaRPr lang="fa-IR" sz="72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بین المللی </a:t>
            </a:r>
            <a:r>
              <a:rPr lang="fa-IR" sz="7200" b="1" dirty="0">
                <a:solidFill>
                  <a:srgbClr val="FF0000"/>
                </a:solidFill>
                <a:cs typeface="B Titr" panose="00000700000000000000" pitchFamily="2" charset="-78"/>
              </a:rPr>
              <a:t>زبان روسی در کشور روسیه</a:t>
            </a:r>
            <a:r>
              <a:rPr lang="fa-IR" sz="7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endParaRPr lang="fa-IR" sz="72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/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sz="240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2914414"/>
            <a:ext cx="1550725" cy="192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70" y="4865738"/>
            <a:ext cx="1808086" cy="203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04" y="943242"/>
            <a:ext cx="1527210" cy="1843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" y="3619954"/>
            <a:ext cx="1249251" cy="12874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6012" y="38020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2  Titr" panose="00000700000000000000" pitchFamily="2" charset="-78"/>
              </a:rPr>
              <a:t>خانم مریم قلی پور </a:t>
            </a:r>
          </a:p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cs typeface="2  Titr" panose="00000700000000000000" pitchFamily="2" charset="-78"/>
              </a:rPr>
              <a:t>(دانشجوی کارشناسی علوم ورزشی)</a:t>
            </a:r>
            <a:endParaRPr lang="en-US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76" y="391848"/>
            <a:ext cx="5442466" cy="1507067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rgbClr val="7030A0"/>
                </a:solidFill>
                <a:cs typeface="2  Titr" panose="00000700000000000000" pitchFamily="2" charset="-78"/>
              </a:rPr>
              <a:t>کارشناسان حوزه پژوهشی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370" y="1767840"/>
            <a:ext cx="6000732" cy="4798386"/>
          </a:xfrm>
        </p:spPr>
        <p:txBody>
          <a:bodyPr>
            <a:normAutofit fontScale="25000" lnSpcReduction="20000"/>
          </a:bodyPr>
          <a:lstStyle/>
          <a:p>
            <a:pPr algn="just" rtl="1"/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4800" b="1" dirty="0">
                <a:solidFill>
                  <a:srgbClr val="002060"/>
                </a:solidFill>
                <a:cs typeface="B Titr" panose="00000700000000000000" pitchFamily="2" charset="-78"/>
              </a:rPr>
              <a:t>آقای مهندس امام محمدنورقلی پور</a:t>
            </a:r>
            <a: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4000" b="1" dirty="0">
                <a:solidFill>
                  <a:srgbClr val="FF0000"/>
                </a:solidFill>
                <a:cs typeface="B Titr" panose="00000700000000000000" pitchFamily="2" charset="-78"/>
              </a:rPr>
              <a:t>(کارشناس  طرح های پژوهشی)</a:t>
            </a:r>
          </a:p>
          <a:p>
            <a:pPr algn="r" rtl="1"/>
            <a:endParaRPr lang="fa-IR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4800" b="1" dirty="0">
                <a:solidFill>
                  <a:srgbClr val="002060"/>
                </a:solidFill>
                <a:cs typeface="B Titr" panose="00000700000000000000" pitchFamily="2" charset="-78"/>
              </a:rPr>
              <a:t>خانم مهندس زینب کاووسی</a:t>
            </a:r>
            <a: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3600" b="1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36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4000" b="1" dirty="0">
                <a:solidFill>
                  <a:srgbClr val="FF0000"/>
                </a:solidFill>
                <a:cs typeface="B Titr" panose="00000700000000000000" pitchFamily="2" charset="-78"/>
              </a:rPr>
              <a:t> (کارشناس حوزه پژوهش)</a:t>
            </a:r>
          </a:p>
          <a:p>
            <a:pPr marL="0" indent="0" algn="r" rtl="1">
              <a:buNone/>
            </a:pPr>
            <a:endParaRPr lang="fa-IR" sz="43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9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آقای مهندس محسن جعفری </a:t>
            </a:r>
          </a:p>
          <a:p>
            <a:pPr marL="0" indent="0" algn="r" rtl="1">
              <a:buNone/>
            </a:pPr>
            <a:r>
              <a:rPr lang="fa-IR" sz="49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(کارشناس سامانه های پژوهشی)</a:t>
            </a:r>
          </a:p>
          <a:p>
            <a:pPr marL="0" indent="0" algn="r" rtl="1">
              <a:buNone/>
            </a:pPr>
            <a:endParaRPr lang="fa-IR" sz="49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49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خانم حمیده عاشری </a:t>
            </a:r>
          </a:p>
          <a:p>
            <a:pPr marL="0" indent="0" algn="r" rtl="1">
              <a:buNone/>
            </a:pPr>
            <a:r>
              <a:rPr lang="fa-IR" sz="49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(کارشناس بخش ترفیع</a:t>
            </a:r>
            <a:r>
              <a:rPr lang="fa-IR" sz="49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sz="4900" b="1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49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خانم لیلما  سراوانی </a:t>
            </a:r>
          </a:p>
          <a:p>
            <a:pPr marL="0" indent="0" algn="r" rtl="1">
              <a:buNone/>
            </a:pPr>
            <a:r>
              <a:rPr lang="fa-IR" sz="49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(رییس گروه آموزش های آزاد و  مجازی)</a:t>
            </a:r>
            <a:endParaRPr lang="fa-IR" sz="240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42" y="1783375"/>
            <a:ext cx="1455217" cy="161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2"/>
          <a:stretch/>
        </p:blipFill>
        <p:spPr>
          <a:xfrm>
            <a:off x="3925707" y="1892115"/>
            <a:ext cx="1287239" cy="1507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8B9911-4419-1DAE-0A21-43B5D8619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229" y="3662969"/>
            <a:ext cx="1276697" cy="150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89327" y="3637106"/>
            <a:ext cx="1502032" cy="157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7231" y="5371732"/>
            <a:ext cx="1826346" cy="14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95" y="254950"/>
            <a:ext cx="7532255" cy="1507067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rgbClr val="7030A0"/>
                </a:solidFill>
                <a:cs typeface="2  Titr" panose="00000700000000000000" pitchFamily="2" charset="-78"/>
              </a:rPr>
              <a:t>گروه فناوری اطلاعات و خدمات رایانه‌ای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46" y="1560786"/>
            <a:ext cx="10462453" cy="5175293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000" b="1" dirty="0">
                <a:solidFill>
                  <a:srgbClr val="002060"/>
                </a:solidFill>
                <a:cs typeface="B Titr" panose="00000700000000000000" pitchFamily="2" charset="-78"/>
              </a:rPr>
              <a:t>آقای مهندس حسین منصوری 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 (رییس گروه)</a:t>
            </a:r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3000" b="1" dirty="0">
                <a:solidFill>
                  <a:srgbClr val="002060"/>
                </a:solidFill>
                <a:cs typeface="B Titr" panose="00000700000000000000" pitchFamily="2" charset="-78"/>
              </a:rPr>
              <a:t>آقای مهندس امین مرندی </a:t>
            </a:r>
          </a:p>
          <a:p>
            <a:pPr marL="0" indent="0" algn="r" rtl="1">
              <a:buNone/>
            </a:pPr>
            <a:r>
              <a:rPr lang="fa-IR" sz="30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(کارشناس  تحلیل‌گر سیستم)</a:t>
            </a:r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3000" b="1" dirty="0">
                <a:solidFill>
                  <a:srgbClr val="002060"/>
                </a:solidFill>
                <a:cs typeface="B Titr" panose="00000700000000000000" pitchFamily="2" charset="-78"/>
              </a:rPr>
              <a:t>آقای مهندس عارف جزایری</a:t>
            </a:r>
          </a:p>
          <a:p>
            <a:pPr marL="0" indent="0" algn="r" rtl="1">
              <a:buNone/>
            </a:pPr>
            <a:r>
              <a:rPr lang="fa-IR" sz="30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(کارشناس فناوری اطلاعات)</a:t>
            </a:r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3000" b="1" dirty="0">
                <a:solidFill>
                  <a:srgbClr val="002060"/>
                </a:solidFill>
                <a:cs typeface="B Titr" panose="00000700000000000000" pitchFamily="2" charset="-78"/>
              </a:rPr>
              <a:t>خانم مهندس عاطفه ممشلی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 (کارشناس انفورماتیک)</a:t>
            </a:r>
            <a:endParaRPr lang="fa-IR" sz="240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8" t="683" r="7047" b="24105"/>
          <a:stretch/>
        </p:blipFill>
        <p:spPr>
          <a:xfrm>
            <a:off x="1382679" y="1860489"/>
            <a:ext cx="1513490" cy="1513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3111160" y="2694128"/>
            <a:ext cx="1324806" cy="160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F19B91-CCB2-BB6A-5A1A-587478FF6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266" y="5132972"/>
            <a:ext cx="1304524" cy="160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7" y="3889420"/>
            <a:ext cx="1510177" cy="151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55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55322" y="1796681"/>
            <a:ext cx="6765879" cy="1268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lvl="0" algn="ctr"/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تولید  250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مقاله در همایش های معتبر ملی و بین المللی در سال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1401</a:t>
            </a: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lvl="0"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5322" y="3399279"/>
            <a:ext cx="6765879" cy="1327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تولید 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198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مقاله در همایش های معتبر ملی و بین المللی در سال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1402</a:t>
            </a: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67939" y="491889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(تولید محتوی)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263" y="4179885"/>
            <a:ext cx="3969164" cy="1937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کشاورزی و منابع طبیعی:  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105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علوم انسانی:  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41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علوم پایه:     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0854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0793" y="1664074"/>
            <a:ext cx="4551861" cy="2447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گزارش نهایی طرح داخل دانشگاه: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88 طرح تحقیقاتی  در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سال 1401 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     90 طرح تحقیقاتی  در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سال 1402 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43 طرح تحقیقاتی  تاکنون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سال 1403</a:t>
            </a: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0793" y="4216059"/>
            <a:ext cx="4564932" cy="1334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تصویب</a:t>
            </a:r>
            <a:r>
              <a:rPr lang="fa-IR" sz="1600" dirty="0">
                <a:solidFill>
                  <a:srgbClr val="002060"/>
                </a:solidFill>
                <a:cs typeface="B Titr" panose="00000700000000000000" pitchFamily="2" charset="-78"/>
              </a:rPr>
              <a:t> 2 طرح پژوهشی خارج دانشگاه (1402) </a:t>
            </a:r>
          </a:p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گزارش نهایی </a:t>
            </a:r>
            <a:r>
              <a:rPr lang="fa-IR" sz="1600" dirty="0">
                <a:solidFill>
                  <a:srgbClr val="002060"/>
                </a:solidFill>
                <a:cs typeface="B Titr" panose="00000700000000000000" pitchFamily="2" charset="-78"/>
              </a:rPr>
              <a:t>5 طرح خارج دانشگاه (1402)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67939" y="491889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(طرح های تحقیقاتی)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xmlns="" id="{5C3E44D0-9A20-84B7-DDE2-78FEA4FA78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9396" y="1664075"/>
          <a:ext cx="6623458" cy="209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648">
                  <a:extLst>
                    <a:ext uri="{9D8B030D-6E8A-4147-A177-3AD203B41FA5}">
                      <a16:colId xmlns:a16="http://schemas.microsoft.com/office/drawing/2014/main" xmlns="" val="4126974822"/>
                    </a:ext>
                  </a:extLst>
                </a:gridCol>
                <a:gridCol w="2139431">
                  <a:extLst>
                    <a:ext uri="{9D8B030D-6E8A-4147-A177-3AD203B41FA5}">
                      <a16:colId xmlns:a16="http://schemas.microsoft.com/office/drawing/2014/main" xmlns="" val="692409344"/>
                    </a:ext>
                  </a:extLst>
                </a:gridCol>
                <a:gridCol w="1667885">
                  <a:extLst>
                    <a:ext uri="{9D8B030D-6E8A-4147-A177-3AD203B41FA5}">
                      <a16:colId xmlns:a16="http://schemas.microsoft.com/office/drawing/2014/main" xmlns="" val="1092762766"/>
                    </a:ext>
                  </a:extLst>
                </a:gridCol>
                <a:gridCol w="1218194">
                  <a:extLst>
                    <a:ext uri="{9D8B030D-6E8A-4147-A177-3AD203B41FA5}">
                      <a16:colId xmlns:a16="http://schemas.microsoft.com/office/drawing/2014/main" xmlns="" val="3776879930"/>
                    </a:ext>
                  </a:extLst>
                </a:gridCol>
                <a:gridCol w="851300">
                  <a:extLst>
                    <a:ext uri="{9D8B030D-6E8A-4147-A177-3AD203B41FA5}">
                      <a16:colId xmlns:a16="http://schemas.microsoft.com/office/drawing/2014/main" xmlns="" val="254606646"/>
                    </a:ext>
                  </a:extLst>
                </a:gridCol>
              </a:tblGrid>
              <a:tr h="314572">
                <a:tc gridSpan="5"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پیشنهادیه طرح های پژوهشی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965989"/>
                  </a:ext>
                </a:extLst>
              </a:tr>
              <a:tr h="666572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جمع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علوم انسانی و 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آزادشهر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علوم پایه و مینودشت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کشاورزی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455685"/>
                  </a:ext>
                </a:extLst>
              </a:tr>
              <a:tr h="314572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1401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129800"/>
                  </a:ext>
                </a:extLst>
              </a:tr>
              <a:tr h="314572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116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1402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549343"/>
                  </a:ext>
                </a:extLst>
              </a:tr>
              <a:tr h="427129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1403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67531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82706C7C-553D-7667-A20A-91D610A92C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9397" y="3896819"/>
          <a:ext cx="6623458" cy="274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80">
                  <a:extLst>
                    <a:ext uri="{9D8B030D-6E8A-4147-A177-3AD203B41FA5}">
                      <a16:colId xmlns:a16="http://schemas.microsoft.com/office/drawing/2014/main" xmlns="" val="4126974822"/>
                    </a:ext>
                  </a:extLst>
                </a:gridCol>
                <a:gridCol w="1486357">
                  <a:extLst>
                    <a:ext uri="{9D8B030D-6E8A-4147-A177-3AD203B41FA5}">
                      <a16:colId xmlns:a16="http://schemas.microsoft.com/office/drawing/2014/main" xmlns="" val="3103316165"/>
                    </a:ext>
                  </a:extLst>
                </a:gridCol>
                <a:gridCol w="1633431">
                  <a:extLst>
                    <a:ext uri="{9D8B030D-6E8A-4147-A177-3AD203B41FA5}">
                      <a16:colId xmlns:a16="http://schemas.microsoft.com/office/drawing/2014/main" xmlns="" val="1092762766"/>
                    </a:ext>
                  </a:extLst>
                </a:gridCol>
                <a:gridCol w="1012174">
                  <a:extLst>
                    <a:ext uri="{9D8B030D-6E8A-4147-A177-3AD203B41FA5}">
                      <a16:colId xmlns:a16="http://schemas.microsoft.com/office/drawing/2014/main" xmlns="" val="3776879930"/>
                    </a:ext>
                  </a:extLst>
                </a:gridCol>
                <a:gridCol w="897616">
                  <a:extLst>
                    <a:ext uri="{9D8B030D-6E8A-4147-A177-3AD203B41FA5}">
                      <a16:colId xmlns:a16="http://schemas.microsoft.com/office/drawing/2014/main" xmlns="" val="254606646"/>
                    </a:ext>
                  </a:extLst>
                </a:gridCol>
              </a:tblGrid>
              <a:tr h="416337">
                <a:tc gridSpan="5"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گزارش نهایی طرح های پژوهشی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965989"/>
                  </a:ext>
                </a:extLst>
              </a:tr>
              <a:tr h="498386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جمع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علوم انسانی و آزادشهر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علوم پایه و مینودشت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کشاورزی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455685"/>
                  </a:ext>
                </a:extLst>
              </a:tr>
              <a:tr h="416337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 88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 30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 18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 40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1401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129800"/>
                  </a:ext>
                </a:extLst>
              </a:tr>
              <a:tr h="416337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1402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757293"/>
                  </a:ext>
                </a:extLst>
              </a:tr>
              <a:tr h="673115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bg1"/>
                          </a:solidFill>
                        </a:rPr>
                        <a:t>1403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675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42852" y="1767840"/>
            <a:ext cx="4238878" cy="2419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28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کارگاه در سال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1401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57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کارگاه در سال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1402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77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کارگاه از ابتدای سال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1403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673" y="534119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(برگزاری کارگاه های آموزشی – پژوهشی)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3"/>
          <a:stretch/>
        </p:blipFill>
        <p:spPr>
          <a:xfrm>
            <a:off x="8242852" y="4399359"/>
            <a:ext cx="3163039" cy="1612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6"/>
          <a:stretch/>
        </p:blipFill>
        <p:spPr>
          <a:xfrm>
            <a:off x="4816796" y="4392444"/>
            <a:ext cx="2752035" cy="1702778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5B12916-6087-F404-DB52-96B99E6222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748" y="2188493"/>
          <a:ext cx="6528903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47">
                  <a:extLst>
                    <a:ext uri="{9D8B030D-6E8A-4147-A177-3AD203B41FA5}">
                      <a16:colId xmlns:a16="http://schemas.microsoft.com/office/drawing/2014/main" xmlns="" val="700979089"/>
                    </a:ext>
                  </a:extLst>
                </a:gridCol>
                <a:gridCol w="764301">
                  <a:extLst>
                    <a:ext uri="{9D8B030D-6E8A-4147-A177-3AD203B41FA5}">
                      <a16:colId xmlns:a16="http://schemas.microsoft.com/office/drawing/2014/main" xmlns="" val="413772071"/>
                    </a:ext>
                  </a:extLst>
                </a:gridCol>
                <a:gridCol w="1351721">
                  <a:extLst>
                    <a:ext uri="{9D8B030D-6E8A-4147-A177-3AD203B41FA5}">
                      <a16:colId xmlns:a16="http://schemas.microsoft.com/office/drawing/2014/main" xmlns="" val="4278616825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xmlns="" val="228778259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xmlns="" val="876316826"/>
                    </a:ext>
                  </a:extLst>
                </a:gridCol>
                <a:gridCol w="1470990">
                  <a:extLst>
                    <a:ext uri="{9D8B030D-6E8A-4147-A177-3AD203B41FA5}">
                      <a16:colId xmlns:a16="http://schemas.microsoft.com/office/drawing/2014/main" xmlns="" val="369810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جمع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غیره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علوم پایه و مینودشت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علوم انسانی و آزادشهر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کشاورزی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49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1401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9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1402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104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bg1"/>
                          </a:solidFill>
                        </a:rPr>
                        <a:t>1403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626018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BB9B5B-A0B6-2FBE-226C-326B8E270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37" t="27689" r="39866" b="41470"/>
          <a:stretch/>
        </p:blipFill>
        <p:spPr>
          <a:xfrm>
            <a:off x="1092638" y="4399359"/>
            <a:ext cx="2752035" cy="16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18170"/>
            <a:ext cx="1983860" cy="1767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0490" y="1782576"/>
            <a:ext cx="6037738" cy="3922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برگزاری همایش ملی منطقه‌ای: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  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 نهمین </a:t>
            </a:r>
            <a:r>
              <a:rPr lang="fa-I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کنفرانس مهندسی و فیزیک پلاسمای </a:t>
            </a:r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ایران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 (تیرماه 1402)</a:t>
            </a:r>
          </a:p>
          <a:p>
            <a:pPr algn="ctr"/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  </a:t>
            </a:r>
            <a:r>
              <a:rPr lang="fa-I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چهارمین همایش ملی ریاضی و آمار </a:t>
            </a:r>
            <a:endParaRPr lang="fa-IR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(</a:t>
            </a:r>
            <a:r>
              <a:rPr lang="fa-I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اسفند 1402)</a:t>
            </a:r>
          </a:p>
          <a:p>
            <a:pPr algn="ctr" rtl="1"/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3- </a:t>
            </a:r>
            <a:r>
              <a:rPr lang="fa-I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نخستین کنفرانس ملی رشد تولید و کنترل تورم در چارچوب </a:t>
            </a:r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اقتصاد کارآفرینی</a:t>
            </a:r>
          </a:p>
          <a:p>
            <a:pPr algn="ctr" rtl="1"/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( </a:t>
            </a:r>
            <a:r>
              <a:rPr lang="fa-I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اسفند </a:t>
            </a:r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1402)</a:t>
            </a:r>
            <a:endParaRPr lang="fa-IR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910" y="4373746"/>
            <a:ext cx="4641848" cy="2484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همایش‌های در فرایند برگزاری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2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پنجمین همایش </a:t>
            </a:r>
            <a:r>
              <a:rPr lang="fa-I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ملی ریاضی و </a:t>
            </a:r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آمار</a:t>
            </a:r>
          </a:p>
          <a:p>
            <a:pPr algn="ctr"/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1403</a:t>
            </a:r>
          </a:p>
          <a:p>
            <a:pPr algn="ctr"/>
            <a:r>
              <a:rPr lang="fa-I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همایش ملی محاسبات نرم و علوم شناختی </a:t>
            </a:r>
            <a:r>
              <a:rPr lang="fa-I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1403 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67939" y="491889"/>
            <a:ext cx="11732654" cy="1198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گزارش عملکرد حوزه پژوهشی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(برگزاری همایش)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19" y="1824778"/>
            <a:ext cx="1443040" cy="1777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84" y="1767840"/>
            <a:ext cx="1447985" cy="183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2" y="1749890"/>
            <a:ext cx="1647650" cy="1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53"/>
            <a:ext cx="1292527" cy="18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33616" y="-59987"/>
            <a:ext cx="9505993" cy="876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3200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itchFamily="2" charset="-78"/>
              </a:rPr>
              <a:t>گزارش عملکرد حوزه کتابخانه مرکزی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3346" y="1208051"/>
            <a:ext cx="6751189" cy="104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چاپ بیش از 13 جلد کتاب اعضاء هیات علمی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848742C7-F7C2-03FC-A85E-609430574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12286"/>
              </p:ext>
            </p:extLst>
          </p:nvPr>
        </p:nvGraphicFramePr>
        <p:xfrm>
          <a:off x="3559376" y="883920"/>
          <a:ext cx="796394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407">
                  <a:extLst>
                    <a:ext uri="{9D8B030D-6E8A-4147-A177-3AD203B41FA5}">
                      <a16:colId xmlns:a16="http://schemas.microsoft.com/office/drawing/2014/main" xmlns="" val="2553487347"/>
                    </a:ext>
                  </a:extLst>
                </a:gridCol>
                <a:gridCol w="1848585">
                  <a:extLst>
                    <a:ext uri="{9D8B030D-6E8A-4147-A177-3AD203B41FA5}">
                      <a16:colId xmlns:a16="http://schemas.microsoft.com/office/drawing/2014/main" xmlns="" val="1564710340"/>
                    </a:ext>
                  </a:extLst>
                </a:gridCol>
                <a:gridCol w="3599956">
                  <a:extLst>
                    <a:ext uri="{9D8B030D-6E8A-4147-A177-3AD203B41FA5}">
                      <a16:colId xmlns:a16="http://schemas.microsoft.com/office/drawing/2014/main" xmlns="" val="3798314261"/>
                    </a:ext>
                  </a:extLst>
                </a:gridCol>
              </a:tblGrid>
              <a:tr h="3100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1403-1402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1402-1401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شورای انتشارات 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679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کتاب های تصنیفی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62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کتاب های تالیفی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7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کتاب های ترجمه شده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99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کتاب های تدوین و گردآوری شده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82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فصل از یک کتاب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35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15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مجموع کتاب های چاپ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0384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4043F92-AA3F-BD3F-9F95-CA888B0C66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638" y="3759162"/>
          <a:ext cx="1105968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62">
                  <a:extLst>
                    <a:ext uri="{9D8B030D-6E8A-4147-A177-3AD203B41FA5}">
                      <a16:colId xmlns:a16="http://schemas.microsoft.com/office/drawing/2014/main" xmlns="" val="405774392"/>
                    </a:ext>
                  </a:extLst>
                </a:gridCol>
                <a:gridCol w="3686562">
                  <a:extLst>
                    <a:ext uri="{9D8B030D-6E8A-4147-A177-3AD203B41FA5}">
                      <a16:colId xmlns:a16="http://schemas.microsoft.com/office/drawing/2014/main" xmlns="" val="2696447408"/>
                    </a:ext>
                  </a:extLst>
                </a:gridCol>
                <a:gridCol w="3686562">
                  <a:extLst>
                    <a:ext uri="{9D8B030D-6E8A-4147-A177-3AD203B41FA5}">
                      <a16:colId xmlns:a16="http://schemas.microsoft.com/office/drawing/2014/main" xmlns="" val="1823762769"/>
                    </a:ext>
                  </a:extLst>
                </a:gridCol>
              </a:tblGrid>
              <a:tr h="36441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1403-1402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1402-1401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کرسی های علمی ترویجی</a:t>
                      </a:r>
                      <a:endParaRPr lang="en-US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858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7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4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برگزار شده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27499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FF42D51-B8A1-A58F-41B7-807C2ADBA7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408" y="4687909"/>
          <a:ext cx="11523324" cy="191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08">
                  <a:extLst>
                    <a:ext uri="{9D8B030D-6E8A-4147-A177-3AD203B41FA5}">
                      <a16:colId xmlns:a16="http://schemas.microsoft.com/office/drawing/2014/main" xmlns="" val="405774392"/>
                    </a:ext>
                  </a:extLst>
                </a:gridCol>
                <a:gridCol w="3841108">
                  <a:extLst>
                    <a:ext uri="{9D8B030D-6E8A-4147-A177-3AD203B41FA5}">
                      <a16:colId xmlns:a16="http://schemas.microsoft.com/office/drawing/2014/main" xmlns="" val="2696447408"/>
                    </a:ext>
                  </a:extLst>
                </a:gridCol>
                <a:gridCol w="3841108">
                  <a:extLst>
                    <a:ext uri="{9D8B030D-6E8A-4147-A177-3AD203B41FA5}">
                      <a16:colId xmlns:a16="http://schemas.microsoft.com/office/drawing/2014/main" xmlns="" val="1823762769"/>
                    </a:ext>
                  </a:extLst>
                </a:gridCol>
              </a:tblGrid>
              <a:tr h="359013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1403-1402</a:t>
                      </a:r>
                      <a:endParaRPr lang="en-US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سال 1402-1401</a:t>
                      </a:r>
                      <a:endParaRPr lang="en-US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کتاب های خریداری شده </a:t>
                      </a:r>
                      <a:endParaRPr lang="en-US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8586705"/>
                  </a:ext>
                </a:extLst>
              </a:tr>
              <a:tr h="637116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اردیبهشت 1403: 386 جلد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دی ماه 1401:   214 جلد</a:t>
                      </a:r>
                    </a:p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خرداد 1402:   180 جلد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تعداد کتاب ها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274993"/>
                  </a:ext>
                </a:extLst>
              </a:tr>
              <a:tr h="91016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cs typeface="B Nazanin" panose="00000400000000000000" pitchFamily="2" charset="-78"/>
                        </a:rPr>
                        <a:t>اردیبهشت 1403: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cs typeface="B Nazanin" panose="00000400000000000000" pitchFamily="2" charset="-78"/>
                        </a:rPr>
                        <a:t>1/000/000/000 ریال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دی ماه 1401:   به مبلغ 700/255/202 ریال </a:t>
                      </a:r>
                    </a:p>
                    <a:p>
                      <a:pPr algn="ct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خرداد 1402:    به مبلغ 736/387/196 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ریال</a:t>
                      </a: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بودجه خریداری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69121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166721" y="1751553"/>
            <a:ext cx="3565129" cy="177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کشاورزی و منابع طبیعی: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4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علوم انسانی: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8</a:t>
            </a:r>
          </a:p>
          <a:p>
            <a:pPr algn="ctr"/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دانشکده مینودشت و آزادشهر: </a:t>
            </a:r>
            <a:r>
              <a:rPr lang="fa-IR" sz="1400" dirty="0">
                <a:solidFill>
                  <a:srgbClr val="002060"/>
                </a:solidFill>
                <a:cs typeface="B Titr" panose="000007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5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86272"/>
            <a:ext cx="60198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نشریات علمی پژوهشی دانشگاه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" y="-52295"/>
            <a:ext cx="1297476" cy="182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40" y="0"/>
            <a:ext cx="1983860" cy="176784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B24C6F67-5091-ECC3-C0BF-4718DCA4B1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45194" y="1881810"/>
          <a:ext cx="7355258" cy="421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538">
                  <a:extLst>
                    <a:ext uri="{9D8B030D-6E8A-4147-A177-3AD203B41FA5}">
                      <a16:colId xmlns:a16="http://schemas.microsoft.com/office/drawing/2014/main" xmlns="" val="1250686426"/>
                    </a:ext>
                  </a:extLst>
                </a:gridCol>
                <a:gridCol w="781729">
                  <a:extLst>
                    <a:ext uri="{9D8B030D-6E8A-4147-A177-3AD203B41FA5}">
                      <a16:colId xmlns:a16="http://schemas.microsoft.com/office/drawing/2014/main" xmlns="" val="3661051198"/>
                    </a:ext>
                  </a:extLst>
                </a:gridCol>
                <a:gridCol w="768915">
                  <a:extLst>
                    <a:ext uri="{9D8B030D-6E8A-4147-A177-3AD203B41FA5}">
                      <a16:colId xmlns:a16="http://schemas.microsoft.com/office/drawing/2014/main" xmlns="" val="315133775"/>
                    </a:ext>
                  </a:extLst>
                </a:gridCol>
                <a:gridCol w="3777983">
                  <a:extLst>
                    <a:ext uri="{9D8B030D-6E8A-4147-A177-3AD203B41FA5}">
                      <a16:colId xmlns:a16="http://schemas.microsoft.com/office/drawing/2014/main" xmlns="" val="753762669"/>
                    </a:ext>
                  </a:extLst>
                </a:gridCol>
                <a:gridCol w="686093">
                  <a:extLst>
                    <a:ext uri="{9D8B030D-6E8A-4147-A177-3AD203B41FA5}">
                      <a16:colId xmlns:a16="http://schemas.microsoft.com/office/drawing/2014/main" xmlns="" val="3722334813"/>
                    </a:ext>
                  </a:extLst>
                </a:gridCol>
              </a:tblGrid>
              <a:tr h="772923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ترتیب انتشار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رتبه جدید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/>
                        <a:t>رتبه قبلی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عنوان نشریه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/>
                        <a:t>ردیف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635365"/>
                  </a:ext>
                </a:extLst>
              </a:tr>
              <a:tr h="625136"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فصلنامه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 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ج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cs typeface="2  Koodak" panose="00000700000000000000" pitchFamily="2" charset="-78"/>
                        </a:rPr>
                        <a:t>  </a:t>
                      </a:r>
                      <a:r>
                        <a:rPr lang="ar-S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Koodak" panose="00000700000000000000" pitchFamily="2" charset="-78"/>
                        </a:rPr>
                        <a:t>پژوهش های ماهی شناسی کاربرد</a:t>
                      </a: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Koodak" panose="00000700000000000000" pitchFamily="2" charset="-78"/>
                        </a:rPr>
                        <a:t>ی</a:t>
                      </a:r>
                      <a:endParaRPr lang="en-US" sz="2000" b="1" dirty="0"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2  Koodak" panose="00000700000000000000" pitchFamily="2" charset="-78"/>
                        </a:rPr>
                        <a:t>1</a:t>
                      </a:r>
                      <a:endParaRPr lang="en-US" dirty="0"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149903"/>
                  </a:ext>
                </a:extLst>
              </a:tr>
              <a:tr h="561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دو فصل نامه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 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ج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2  Koodak" panose="00000700000000000000" pitchFamily="2" charset="-78"/>
                        </a:rPr>
                        <a:t> </a:t>
                      </a: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2  Koodak" panose="00000700000000000000" pitchFamily="2" charset="-78"/>
                        </a:rPr>
                        <a:t>حفاظت زیست بوم گیاهان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Koodak" panose="00000700000000000000" pitchFamily="2" charset="-78"/>
                        </a:rPr>
                        <a:t>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11212"/>
                  </a:ext>
                </a:extLst>
              </a:tr>
              <a:tr h="993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دو فصل نامه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ب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2  Koodak" panose="00000700000000000000" pitchFamily="2" charset="-78"/>
                        </a:rPr>
                        <a:t>رویکردهای نوین در مهندسی آب و محیط زیست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Koodak" panose="00000700000000000000" pitchFamily="2" charset="-78"/>
                        </a:rPr>
                        <a:t>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65147"/>
                  </a:ext>
                </a:extLst>
              </a:tr>
              <a:tr h="561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دو فصل نامه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 *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Koodak" panose="00000700000000000000" pitchFamily="2" charset="-78"/>
                        </a:rPr>
                        <a:t>Critical Applied Linguistics Studies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Koodak" panose="00000700000000000000" pitchFamily="2" charset="-78"/>
                        </a:rPr>
                        <a:t>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1408745"/>
                  </a:ext>
                </a:extLst>
              </a:tr>
              <a:tr h="561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دو فصل نامه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 *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2  Koodak" panose="00000700000000000000" pitchFamily="2" charset="-78"/>
                        </a:rPr>
                        <a:t>تحقیقات کاربردی اکوفیزیولوژی گیاهی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Koodak" panose="00000700000000000000" pitchFamily="2" charset="-78"/>
                        </a:rPr>
                        <a:t>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94902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38D92B-EFA8-A9C8-DFBF-BF5E30906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9" y="1944960"/>
            <a:ext cx="1406094" cy="1977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6077E8-C088-4F0D-D535-60E3066A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222" y="1881810"/>
            <a:ext cx="1520342" cy="2103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821E5FF-7A95-CFB1-19F8-F1EB50E1D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655" y="4444628"/>
            <a:ext cx="1706967" cy="2413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A7F8D0-8F0F-63CD-CFA6-05ADDAF7C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2" y="4620703"/>
            <a:ext cx="1797831" cy="21109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2D6A5-4B09-4761-783C-2F4E46D7A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282" y="3387505"/>
            <a:ext cx="1638232" cy="19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EFAC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5723</TotalTime>
  <Words>1552</Words>
  <Application>Microsoft Office PowerPoint</Application>
  <PresentationFormat>Widescreen</PresentationFormat>
  <Paragraphs>408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2  Koodak</vt:lpstr>
      <vt:lpstr>2  Nazanin</vt:lpstr>
      <vt:lpstr>2  Titr</vt:lpstr>
      <vt:lpstr>2  Zar</vt:lpstr>
      <vt:lpstr>B Mitra</vt:lpstr>
      <vt:lpstr>B Nazanin</vt:lpstr>
      <vt:lpstr>B Tabassom</vt:lpstr>
      <vt:lpstr>B Titr</vt:lpstr>
      <vt:lpstr>B Zar</vt:lpstr>
      <vt:lpstr>Calibri</vt:lpstr>
      <vt:lpstr>Century Gothic</vt:lpstr>
      <vt:lpstr>Tahoma</vt:lpstr>
      <vt:lpstr>Wingdings</vt:lpstr>
      <vt:lpstr>Wingdings 3</vt:lpstr>
      <vt:lpstr>Slice</vt:lpstr>
      <vt:lpstr>به نام  خدا  هفته پژوهش و فناوری گرامی باد  خلاصه گزارش عملکرد یک‌ساله حوزه پژوهش و فناوری در دانشگاه گنبدکاووس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نشریات علمی پژوهشی دانشگاه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برگزیده برتر در حوزه  جشنواره های ملی و بین المللی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پژوهشگر برتر دانشگاه</vt:lpstr>
      <vt:lpstr>PowerPoint Presentation</vt:lpstr>
      <vt:lpstr>PowerPoint Presentation</vt:lpstr>
      <vt:lpstr>PowerPoint Presentation</vt:lpstr>
      <vt:lpstr>نفرات برتر پژوهشی در بخش کارکنان</vt:lpstr>
      <vt:lpstr>نفرات برتر پژوهشی در بخش کارکنان</vt:lpstr>
      <vt:lpstr>دانشجویان برتر پژوهشی </vt:lpstr>
      <vt:lpstr>کارشناسان حوزه پژوهشی</vt:lpstr>
      <vt:lpstr>گروه فناوری اطلاعات و خدمات رایانه‌ای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خلاصه گزارش عملکرد یک‌ساله دانشگاه گنبدکاووس در حوزه پژوهش و فناوری</dc:title>
  <dc:creator>HMR</dc:creator>
  <cp:lastModifiedBy>Microsoft account</cp:lastModifiedBy>
  <cp:revision>852</cp:revision>
  <cp:lastPrinted>2024-12-07T08:05:51Z</cp:lastPrinted>
  <dcterms:created xsi:type="dcterms:W3CDTF">2020-12-30T11:33:40Z</dcterms:created>
  <dcterms:modified xsi:type="dcterms:W3CDTF">2024-12-29T09:33:02Z</dcterms:modified>
</cp:coreProperties>
</file>